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7" r:id="rId2"/>
    <p:sldId id="276" r:id="rId3"/>
    <p:sldId id="295" r:id="rId4"/>
    <p:sldId id="305" r:id="rId5"/>
    <p:sldId id="297" r:id="rId6"/>
    <p:sldId id="291" r:id="rId7"/>
    <p:sldId id="300" r:id="rId8"/>
    <p:sldId id="301" r:id="rId9"/>
    <p:sldId id="302" r:id="rId10"/>
    <p:sldId id="296" r:id="rId11"/>
    <p:sldId id="303" r:id="rId12"/>
    <p:sldId id="304" r:id="rId13"/>
    <p:sldId id="293" r:id="rId14"/>
    <p:sldId id="323" r:id="rId15"/>
    <p:sldId id="277" r:id="rId16"/>
    <p:sldId id="298" r:id="rId17"/>
    <p:sldId id="306" r:id="rId18"/>
    <p:sldId id="307" r:id="rId19"/>
    <p:sldId id="309" r:id="rId20"/>
    <p:sldId id="310" r:id="rId21"/>
    <p:sldId id="308" r:id="rId22"/>
    <p:sldId id="317" r:id="rId23"/>
    <p:sldId id="322" r:id="rId24"/>
    <p:sldId id="321" r:id="rId25"/>
    <p:sldId id="320" r:id="rId26"/>
    <p:sldId id="319" r:id="rId27"/>
    <p:sldId id="318" r:id="rId28"/>
    <p:sldId id="313" r:id="rId29"/>
    <p:sldId id="316" r:id="rId30"/>
    <p:sldId id="315" r:id="rId31"/>
    <p:sldId id="31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7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2AEC1-1962-4B34-A085-6F8A05DE5C6D}" v="10" dt="2020-06-11T22:09:37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 autoAdjust="0"/>
  </p:normalViewPr>
  <p:slideViewPr>
    <p:cSldViewPr>
      <p:cViewPr varScale="1">
        <p:scale>
          <a:sx n="72" d="100"/>
          <a:sy n="72" d="100"/>
        </p:scale>
        <p:origin x="134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Famílias</a:t>
            </a:r>
            <a:r>
              <a:rPr lang="en-US" baseline="0" dirty="0"/>
              <a:t> que </a:t>
            </a:r>
            <a:r>
              <a:rPr lang="en-US" baseline="0" dirty="0" err="1"/>
              <a:t>debatem</a:t>
            </a:r>
            <a:r>
              <a:rPr lang="en-US" baseline="0" dirty="0"/>
              <a:t> o </a:t>
            </a:r>
            <a:r>
              <a:rPr lang="en-US" baseline="0" dirty="0" err="1"/>
              <a:t>tema</a:t>
            </a:r>
            <a:endParaRPr lang="en-US" dirty="0"/>
          </a:p>
        </c:rich>
      </c:tx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 w="25400">
          <a:noFill/>
        </a:ln>
      </c:spPr>
    </c:plotArea>
    <c:legend>
      <c:legendPos val="r"/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Famílias</a:t>
            </a:r>
            <a:r>
              <a:rPr lang="en-US" baseline="0" dirty="0"/>
              <a:t> que </a:t>
            </a:r>
            <a:r>
              <a:rPr lang="en-US" baseline="0" dirty="0" err="1"/>
              <a:t>debatem</a:t>
            </a:r>
            <a:r>
              <a:rPr lang="en-US" baseline="0" dirty="0"/>
              <a:t> o </a:t>
            </a:r>
            <a:r>
              <a:rPr lang="en-US" baseline="0" dirty="0" err="1"/>
              <a:t>tema</a:t>
            </a:r>
            <a:endParaRPr lang="en-US" dirty="0"/>
          </a:p>
        </c:rich>
      </c:tx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 w="25400">
          <a:noFill/>
        </a:ln>
      </c:spPr>
    </c:plotArea>
    <c:legend>
      <c:legendPos val="r"/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Famílias</a:t>
            </a:r>
            <a:r>
              <a:rPr lang="en-US" baseline="0" dirty="0"/>
              <a:t> que </a:t>
            </a:r>
            <a:r>
              <a:rPr lang="en-US" baseline="0" dirty="0" err="1"/>
              <a:t>debatem</a:t>
            </a:r>
            <a:r>
              <a:rPr lang="en-US" baseline="0" dirty="0"/>
              <a:t> o </a:t>
            </a:r>
            <a:r>
              <a:rPr lang="en-US" baseline="0" dirty="0" err="1"/>
              <a:t>tema</a:t>
            </a:r>
            <a:endParaRPr lang="en-US" dirty="0"/>
          </a:p>
        </c:rich>
      </c:tx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 w="25400">
          <a:noFill/>
        </a:ln>
      </c:spPr>
    </c:plotArea>
    <c:legend>
      <c:legendPos val="r"/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Famílias</a:t>
            </a:r>
            <a:r>
              <a:rPr lang="en-US" baseline="0" dirty="0"/>
              <a:t> que </a:t>
            </a:r>
            <a:r>
              <a:rPr lang="en-US" baseline="0" dirty="0" err="1"/>
              <a:t>debatem</a:t>
            </a:r>
            <a:r>
              <a:rPr lang="en-US" baseline="0" dirty="0"/>
              <a:t> o </a:t>
            </a:r>
            <a:r>
              <a:rPr lang="en-US" baseline="0" dirty="0" err="1"/>
              <a:t>tema</a:t>
            </a:r>
            <a:endParaRPr lang="en-US" dirty="0"/>
          </a:p>
        </c:rich>
      </c:tx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 w="25400">
          <a:noFill/>
        </a:ln>
      </c:spPr>
    </c:plotArea>
    <c:legend>
      <c:legendPos val="r"/>
      <c:overlay val="0"/>
    </c:legend>
    <c:plotVisOnly val="1"/>
    <c:dispBlanksAs val="zero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3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3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9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7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8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38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7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9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6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2B9EEB9B-2BD7-4788-886B-C9B43F642D8F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8C2BC70A-D485-4FEA-B647-2D47327DC11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0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-99392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-8590" y="-144463"/>
            <a:ext cx="9180512" cy="2060848"/>
          </a:xfrm>
          <a:prstGeom prst="rect">
            <a:avLst/>
          </a:prstGeom>
          <a:solidFill>
            <a:srgbClr val="59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307975" y="424296"/>
            <a:ext cx="8316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Mec.App</a:t>
            </a:r>
            <a:endParaRPr lang="pt-BR" sz="5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AutoShape 2" descr="Resultado de imagem para doação de sangu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D87D1B-732D-4B43-BB84-51ED105DE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07" y="1933018"/>
            <a:ext cx="5977986" cy="483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VALIDAÇÃO DA DOR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r>
              <a:rPr lang="pt-BR" dirty="0"/>
              <a:t> </a:t>
            </a:r>
            <a:r>
              <a:rPr lang="pt-BR" dirty="0">
                <a:latin typeface="Arial Narrow" panose="020B0606020202030204" pitchFamily="34" charset="0"/>
              </a:rPr>
              <a:t>Nossa pesquisa teve foco em obter dados sobre os fatores julgados por proprietários de veículos ao decidir por uma oficina mecânica para prestar serviços em seus carros ou motos.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>
                <a:latin typeface="Arial Narrow" panose="020B0606020202030204" pitchFamily="34" charset="0"/>
              </a:rPr>
              <a:t> Analisando os dados, pudemos concluir que uma grande parte da população tem grande interesse por veículos automotivos, sendo que a maioria está entre os homens.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>
                <a:latin typeface="Arial Narrow" panose="020B0606020202030204" pitchFamily="34" charset="0"/>
              </a:rPr>
              <a:t>Também podemos destacar que a maioria esmagadora dos proprietários de veículos considera de grande importância quesitos como: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sz="2800" dirty="0"/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7196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VALIDAÇÃO DA DOR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>
                <a:latin typeface="Arial Narrow" panose="020B0606020202030204" pitchFamily="34" charset="0"/>
              </a:rPr>
              <a:t>- Reputação da oficina;</a:t>
            </a:r>
          </a:p>
          <a:p>
            <a:r>
              <a:rPr lang="pt-BR" dirty="0">
                <a:latin typeface="Arial Narrow" panose="020B0606020202030204" pitchFamily="34" charset="0"/>
              </a:rPr>
              <a:t>- Faixa de preço do serviço;</a:t>
            </a:r>
          </a:p>
          <a:p>
            <a:r>
              <a:rPr lang="pt-BR" dirty="0">
                <a:latin typeface="Arial Narrow" panose="020B0606020202030204" pitchFamily="34" charset="0"/>
              </a:rPr>
              <a:t>- Disponibilidade de orçamentos antecipados;</a:t>
            </a:r>
          </a:p>
          <a:p>
            <a:r>
              <a:rPr lang="pt-BR" dirty="0">
                <a:latin typeface="Arial Narrow" panose="020B0606020202030204" pitchFamily="34" charset="0"/>
              </a:rPr>
              <a:t>- Indicação de oficinas e profissionais através de conhecidos;</a:t>
            </a:r>
          </a:p>
          <a:p>
            <a:r>
              <a:rPr lang="pt-BR" dirty="0">
                <a:latin typeface="Arial Narrow" panose="020B0606020202030204" pitchFamily="34" charset="0"/>
              </a:rPr>
              <a:t>- Avaliação periódica dos profissionais;</a:t>
            </a:r>
          </a:p>
          <a:p>
            <a:r>
              <a:rPr lang="pt-BR" dirty="0">
                <a:latin typeface="Arial Narrow" panose="020B0606020202030204" pitchFamily="34" charset="0"/>
              </a:rPr>
              <a:t>- Localização geográfica da oficina.</a:t>
            </a:r>
          </a:p>
          <a:p>
            <a:pPr marL="0" indent="0" algn="just">
              <a:buNone/>
            </a:pPr>
            <a:endParaRPr lang="pt-BR" sz="2800" dirty="0"/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09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VALIDAÇÃO DA DOR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dirty="0">
                <a:latin typeface="Arial Narrow" panose="020B0606020202030204" pitchFamily="34" charset="0"/>
                <a:cs typeface="Arial" panose="020B0604020202020204" pitchFamily="34" charset="0"/>
              </a:rPr>
              <a:t> Após análise dos dados, e das próprias experiências dos integrantes do grupo, chegamos à ideia de criação de um aplicativo para dispositivos móveis que reunisse todas as informações acima citadas, ainda incluindo informações como a especialidade da oficina.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>
                <a:latin typeface="Arial Narrow" panose="020B0606020202030204" pitchFamily="34" charset="0"/>
              </a:rPr>
              <a:t> O aplicativo funcionará como um mapeamento de busca por oficinas mecânicas, onde os proprietários das oficinas podem cadastrar seus estabelecimentos, para que seus serviços sejam oferecidos ao público de tal ferramenta.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>
                <a:latin typeface="Arial Narrow" panose="020B0606020202030204" pitchFamily="34" charset="0"/>
              </a:rPr>
              <a:t> A criação do aplicativo citado facilitará a vida de seus usuários, dando-lhes uma fonte de pesquisa rápida e completa, evitando os transtornos pelos quais todos aqueles que tem problemas com seus veículos passam.</a:t>
            </a:r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7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PROPOSTA DE VALOR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997928"/>
            <a:ext cx="8429561" cy="4023360"/>
          </a:xfrm>
        </p:spPr>
        <p:txBody>
          <a:bodyPr/>
          <a:lstStyle/>
          <a:p>
            <a:pPr lvl="1"/>
            <a:r>
              <a:rPr lang="pt-BR" dirty="0">
                <a:latin typeface="Arial Narrow" panose="020B0606020202030204" pitchFamily="34" charset="0"/>
              </a:rPr>
              <a:t>O aplicativo presente tem o intuito de conectar proprietários de veículos automotores a oficinas cadastradas no mesmo.</a:t>
            </a:r>
          </a:p>
          <a:p>
            <a:pPr lvl="1"/>
            <a:endParaRPr lang="pt-BR" dirty="0">
              <a:latin typeface="Arial Narrow" panose="020B0606020202030204" pitchFamily="34" charset="0"/>
            </a:endParaRPr>
          </a:p>
          <a:p>
            <a:pPr lvl="1"/>
            <a:r>
              <a:rPr lang="pt-BR" dirty="0">
                <a:latin typeface="Arial Narrow" panose="020B0606020202030204" pitchFamily="34" charset="0"/>
              </a:rPr>
              <a:t>A existência de tal aplicativo dará ao usuário uma fonte de pesquisa para utilização de serviços mecânicos, e dará às oficinas a oportunidade de expor o seu trabalho em um ambiente focado em seu público alvo.</a:t>
            </a:r>
          </a:p>
          <a:p>
            <a:pPr lvl="1"/>
            <a:br>
              <a:rPr lang="pt-BR" dirty="0">
                <a:latin typeface="Arial Narrow" panose="020B0606020202030204" pitchFamily="34" charset="0"/>
              </a:rPr>
            </a:br>
            <a:r>
              <a:rPr lang="pt-BR" dirty="0">
                <a:latin typeface="Arial Narrow" panose="020B0606020202030204" pitchFamily="34" charset="0"/>
              </a:rPr>
              <a:t>A facilidade na busca de serviços será a maior conveniência oferecida pelo aplicativo, tornando mais simples a tomada de decisão do usuário no momento de contratação dos serviços.</a:t>
            </a:r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Font typeface="Wingdings" panose="05000000000000000000" pitchFamily="2" charset="2"/>
              <a:buChar char="v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002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8C412D0-7EB7-4FA4-B80B-0414E5DAA5B2}"/>
              </a:ext>
            </a:extLst>
          </p:cNvPr>
          <p:cNvSpPr txBox="1"/>
          <p:nvPr/>
        </p:nvSpPr>
        <p:spPr>
          <a:xfrm>
            <a:off x="539552" y="1651590"/>
            <a:ext cx="38884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5971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VÍDEO DO PROTÓTIPO NAVEGÁVEL EM EXECUÇÃO</a:t>
            </a:r>
          </a:p>
        </p:txBody>
      </p:sp>
      <p:pic>
        <p:nvPicPr>
          <p:cNvPr id="2" name="ProjetoApp - versão final">
            <a:hlinkClick r:id="" action="ppaction://media"/>
            <a:extLst>
              <a:ext uri="{FF2B5EF4-FFF2-40B4-BE49-F238E27FC236}">
                <a16:creationId xmlns:a16="http://schemas.microsoft.com/office/drawing/2014/main" id="{AA398497-4753-457D-9458-AA18EE9B61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6056" y="400840"/>
            <a:ext cx="3319760" cy="60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4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7776864" cy="11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116386" y="2649534"/>
            <a:ext cx="4104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TELA DE ABERTURA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25291BE-261B-4817-963B-7F982C9435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98" y="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3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2B821D1-8752-4E7C-8001-255E560B2DFF}"/>
              </a:ext>
            </a:extLst>
          </p:cNvPr>
          <p:cNvSpPr/>
          <p:nvPr/>
        </p:nvSpPr>
        <p:spPr>
          <a:xfrm>
            <a:off x="467544" y="2678233"/>
            <a:ext cx="35402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SOBRE O </a:t>
            </a:r>
          </a:p>
          <a:p>
            <a:pPr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5A1480-B04C-494A-8D41-87BBE5E93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5" y="-12103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76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952A8C4-CAC1-4545-8C84-3BCBB6B8A466}"/>
              </a:ext>
            </a:extLst>
          </p:cNvPr>
          <p:cNvSpPr/>
          <p:nvPr/>
        </p:nvSpPr>
        <p:spPr>
          <a:xfrm>
            <a:off x="32116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SOBRE O </a:t>
            </a:r>
          </a:p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APLICATIVO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34845C-485D-4507-913C-F1A6707180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61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F53851B-38C1-4097-944C-473151095510}"/>
              </a:ext>
            </a:extLst>
          </p:cNvPr>
          <p:cNvSpPr/>
          <p:nvPr/>
        </p:nvSpPr>
        <p:spPr>
          <a:xfrm>
            <a:off x="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PÁGINA DE </a:t>
            </a:r>
          </a:p>
          <a:p>
            <a:pPr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LOGIN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DB38BE-737F-42D1-97A0-05ADF563A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0"/>
            <a:ext cx="4856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36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A3A9E18-18DA-4E32-94D6-760B6EED953E}"/>
              </a:ext>
            </a:extLst>
          </p:cNvPr>
          <p:cNvSpPr/>
          <p:nvPr/>
        </p:nvSpPr>
        <p:spPr>
          <a:xfrm>
            <a:off x="0" y="2344087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CRIAR </a:t>
            </a:r>
          </a:p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CONTA (USUÁRIO)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0EB0E8-0F27-481B-A12A-38E15FF55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2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-99392"/>
            <a:ext cx="914400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/>
          <p:cNvSpPr txBox="1"/>
          <p:nvPr/>
        </p:nvSpPr>
        <p:spPr>
          <a:xfrm>
            <a:off x="14874" y="1815208"/>
            <a:ext cx="9281293" cy="52629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rgbClr val="002060"/>
                </a:solidFill>
                <a:latin typeface="Arial Narrow" panose="020B0606020202030204" pitchFamily="34" charset="0"/>
                <a:cs typeface="Segoe UI Semilight" panose="020B0402040204020203" pitchFamily="34" charset="0"/>
              </a:rPr>
              <a:t>Débora Carla Fernandes Resende, </a:t>
            </a:r>
          </a:p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rgbClr val="002060"/>
                </a:solidFill>
                <a:latin typeface="Arial Narrow" panose="020B0606020202030204" pitchFamily="34" charset="0"/>
                <a:cs typeface="Segoe UI Semilight" panose="020B0402040204020203" pitchFamily="34" charset="0"/>
              </a:rPr>
              <a:t>Débora de Jesus Faria, </a:t>
            </a:r>
          </a:p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rgbClr val="002060"/>
                </a:solidFill>
                <a:latin typeface="Arial Narrow" panose="020B0606020202030204" pitchFamily="34" charset="0"/>
                <a:cs typeface="Segoe UI Semilight" panose="020B0402040204020203" pitchFamily="34" charset="0"/>
              </a:rPr>
              <a:t>Ester Fernandes Resende, </a:t>
            </a:r>
          </a:p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rgbClr val="002060"/>
                </a:solidFill>
                <a:latin typeface="Arial Narrow" panose="020B0606020202030204" pitchFamily="34" charset="0"/>
                <a:cs typeface="Segoe UI Semilight" panose="020B0402040204020203" pitchFamily="34" charset="0"/>
              </a:rPr>
              <a:t>Hugo Honório Prado </a:t>
            </a:r>
          </a:p>
          <a:p>
            <a:pPr algn="ctr">
              <a:lnSpc>
                <a:spcPct val="150000"/>
              </a:lnSpc>
            </a:pPr>
            <a:r>
              <a:rPr lang="pt-BR" sz="3600" dirty="0" err="1">
                <a:solidFill>
                  <a:srgbClr val="002060"/>
                </a:solidFill>
                <a:latin typeface="Arial Narrow" panose="020B0606020202030204" pitchFamily="34" charset="0"/>
                <a:cs typeface="Segoe UI Semilight" panose="020B0402040204020203" pitchFamily="34" charset="0"/>
              </a:rPr>
              <a:t>Welisson</a:t>
            </a:r>
            <a:r>
              <a:rPr lang="pt-BR" sz="3600" dirty="0">
                <a:solidFill>
                  <a:srgbClr val="002060"/>
                </a:solidFill>
                <a:latin typeface="Arial Narrow" panose="020B0606020202030204" pitchFamily="34" charset="0"/>
                <a:cs typeface="Segoe UI Semilight" panose="020B0402040204020203" pitchFamily="34" charset="0"/>
              </a:rPr>
              <a:t> Luiz de Oliveira</a:t>
            </a:r>
            <a:endParaRPr lang="pt-BR" sz="3600" b="1" dirty="0">
              <a:solidFill>
                <a:srgbClr val="002060"/>
              </a:solidFill>
              <a:latin typeface="Arial Narrow" panose="020B0606020202030204" pitchFamily="34" charset="0"/>
              <a:cs typeface="Segoe UI Semilight" panose="020B0402040204020203" pitchFamily="34" charset="0"/>
            </a:endParaRPr>
          </a:p>
          <a:p>
            <a:pPr algn="ctr"/>
            <a:endParaRPr lang="pt-BR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pt-BR" sz="2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-20887" y="-122132"/>
            <a:ext cx="9180512" cy="2060848"/>
          </a:xfrm>
          <a:prstGeom prst="rect">
            <a:avLst/>
          </a:prstGeom>
          <a:solidFill>
            <a:srgbClr val="59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Aharoni" panose="02010803020104030203"/>
                <a:cs typeface="Segoe UI" panose="020B0502040204020203" pitchFamily="34" charset="0"/>
              </a:rPr>
              <a:t>ALUNOS</a:t>
            </a:r>
            <a:endParaRPr lang="en-US" sz="4400" dirty="0">
              <a:solidFill>
                <a:schemeClr val="bg1"/>
              </a:solidFill>
              <a:latin typeface="Aharoni" panose="020108030201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00394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016D0C5-8600-4D0B-A6CF-D7D3F501A23A}"/>
              </a:ext>
            </a:extLst>
          </p:cNvPr>
          <p:cNvSpPr/>
          <p:nvPr/>
        </p:nvSpPr>
        <p:spPr>
          <a:xfrm>
            <a:off x="25152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CONFIRMAÇÃO</a:t>
            </a:r>
          </a:p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CADASTRO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8F1507-9488-484F-B172-AA4C652BD9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8864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49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C48C897-D99E-45D9-A131-BFC573472241}"/>
              </a:ext>
            </a:extLst>
          </p:cNvPr>
          <p:cNvSpPr/>
          <p:nvPr/>
        </p:nvSpPr>
        <p:spPr>
          <a:xfrm>
            <a:off x="0" y="2690336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PÁGINA </a:t>
            </a:r>
          </a:p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INICIAL USUÁRIO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2319A4-91C0-410D-ACE0-FE319931B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B498185-6732-4ABD-A02C-067954C69D63}"/>
              </a:ext>
            </a:extLst>
          </p:cNvPr>
          <p:cNvSpPr/>
          <p:nvPr/>
        </p:nvSpPr>
        <p:spPr>
          <a:xfrm>
            <a:off x="35158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DETALHES DA </a:t>
            </a:r>
          </a:p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OFICINA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EA6B83-08AE-4916-ACE1-1671A73322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6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17343B-3A75-4895-B444-E4742281D548}"/>
              </a:ext>
            </a:extLst>
          </p:cNvPr>
          <p:cNvSpPr/>
          <p:nvPr/>
        </p:nvSpPr>
        <p:spPr>
          <a:xfrm>
            <a:off x="179512" y="2657152"/>
            <a:ext cx="4572000" cy="140038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EDITAR PERFIL</a:t>
            </a:r>
          </a:p>
          <a:p>
            <a:pPr lvl="0" algn="ctr"/>
            <a:r>
              <a:rPr lang="pt-BR" sz="40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(botão sanduíche)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752A3F-273C-4BDB-BAF4-64C24F6F2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29" y="12982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4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797E598-8F0F-4DD7-9E98-56E2607B8319}"/>
              </a:ext>
            </a:extLst>
          </p:cNvPr>
          <p:cNvSpPr/>
          <p:nvPr/>
        </p:nvSpPr>
        <p:spPr>
          <a:xfrm>
            <a:off x="539552" y="2690336"/>
            <a:ext cx="375384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MINHAS </a:t>
            </a:r>
          </a:p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AVALIAÇÕES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F52D349-1FCF-46BC-9D1E-2FDD0CF3E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-28059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3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8B1A6E-8CC9-48B3-A068-1CC4981FEBFF}"/>
              </a:ext>
            </a:extLst>
          </p:cNvPr>
          <p:cNvSpPr/>
          <p:nvPr/>
        </p:nvSpPr>
        <p:spPr>
          <a:xfrm>
            <a:off x="8654" y="292494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CRIAR CONTA</a:t>
            </a:r>
          </a:p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(OFICINA)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7509C6-336F-42BB-8FDB-111B553349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0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CDBA427-AFBC-4FB4-A26B-050EA9309D32}"/>
              </a:ext>
            </a:extLst>
          </p:cNvPr>
          <p:cNvSpPr/>
          <p:nvPr/>
        </p:nvSpPr>
        <p:spPr>
          <a:xfrm>
            <a:off x="107504" y="27809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CRIAR CONTA</a:t>
            </a:r>
          </a:p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(OFICINA)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A9BA7D-48D7-4C03-B16B-3F858353D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1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93756B3-F2F8-48CF-A4C3-3107548D5089}"/>
              </a:ext>
            </a:extLst>
          </p:cNvPr>
          <p:cNvSpPr/>
          <p:nvPr/>
        </p:nvSpPr>
        <p:spPr>
          <a:xfrm>
            <a:off x="251520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CONFIRMAÇÃO DE CADASTRO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15DB8A-7E19-48E5-9F75-D68962431A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89" y="18864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8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3E2B1F3-8C3B-4526-93D9-923F48FD4566}"/>
              </a:ext>
            </a:extLst>
          </p:cNvPr>
          <p:cNvSpPr/>
          <p:nvPr/>
        </p:nvSpPr>
        <p:spPr>
          <a:xfrm>
            <a:off x="11696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PERFIL OFICINA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E0F04D-5573-4C76-A35E-DECEDC929A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4949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61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DD3DB20-69F8-44F0-B77B-50CDFA7369A4}"/>
              </a:ext>
            </a:extLst>
          </p:cNvPr>
          <p:cNvSpPr/>
          <p:nvPr/>
        </p:nvSpPr>
        <p:spPr>
          <a:xfrm>
            <a:off x="-684584" y="26903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EDITAR </a:t>
            </a:r>
          </a:p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PERFIL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068237-6C32-470D-84B9-CD7048CD9D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3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PROBLEMAS MECÂNICOS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2276872"/>
            <a:ext cx="8712968" cy="3744416"/>
          </a:xfrm>
          <a:ln>
            <a:solidFill>
              <a:schemeClr val="bg1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pt-BR" sz="2400" dirty="0"/>
              <a:t> </a:t>
            </a:r>
            <a:r>
              <a:rPr lang="pt-BR" sz="2400" dirty="0">
                <a:latin typeface="Arial Narrow" panose="020B0606020202030204" pitchFamily="34" charset="0"/>
              </a:rPr>
              <a:t>Através dessa dor conseguimos perceber a grande dificuldade em conseguir encontra oficinas e profissionais mecânicos de confiança em um só lugar.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latin typeface="Arial Narrow" panose="020B0606020202030204" pitchFamily="34" charset="0"/>
              </a:rPr>
              <a:t>Percebemos também que as pessoas tentam se ajudar nas redes sociais, como grupos do Facebook por exemplo, para assim facilitar na busca por profissionais e oficinas de qualidade e preço acessível.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>
                <a:latin typeface="Arial Narrow" panose="020B0606020202030204" pitchFamily="34" charset="0"/>
              </a:rPr>
              <a:t>As próprias oficinas são grandemente afetadas, pois as mesmas não conseguem encontrar um lugar adequado para se cadastrar e encontrar os seus futuros clientes.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0063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8CC67BA-AEA9-443A-B9ED-2422E37410FB}"/>
              </a:ext>
            </a:extLst>
          </p:cNvPr>
          <p:cNvSpPr/>
          <p:nvPr/>
        </p:nvSpPr>
        <p:spPr>
          <a:xfrm>
            <a:off x="323528" y="2344087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45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CONFIRMAÇÃO DE ALTERAÇÃO DE PERFIL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31B61F-0689-41B1-B188-AB1586C79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24070"/>
            <a:ext cx="4853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25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59903A6-44A1-495C-9EF1-1990F6CA4619}"/>
              </a:ext>
            </a:extLst>
          </p:cNvPr>
          <p:cNvSpPr/>
          <p:nvPr/>
        </p:nvSpPr>
        <p:spPr>
          <a:xfrm>
            <a:off x="2286000" y="98072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t-BR" sz="2800" dirty="0">
                <a:solidFill>
                  <a:srgbClr val="5971B7"/>
                </a:solidFill>
                <a:latin typeface="Arial" pitchFamily="34" charset="0"/>
                <a:cs typeface="Arial" pitchFamily="34" charset="0"/>
              </a:rPr>
              <a:t>LINK PARA ACESSO AO PROTÓTIPO NAVEGÁVEL EM XD: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24EBB82-DA20-4053-A7E0-9666F15C6399}"/>
              </a:ext>
            </a:extLst>
          </p:cNvPr>
          <p:cNvSpPr/>
          <p:nvPr/>
        </p:nvSpPr>
        <p:spPr>
          <a:xfrm>
            <a:off x="107504" y="2829418"/>
            <a:ext cx="9145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5971B7"/>
                </a:solidFill>
                <a:latin typeface="+mj-lt"/>
                <a:cs typeface="Arial" panose="020B0604020202020204" pitchFamily="34" charset="0"/>
              </a:rPr>
              <a:t>https://xd.adobe.com/view/418019fb-68e7-410a-4cf5-ec0f627f14b5-37b1/?fullscreen&amp;hints=off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4FA10F-C2D4-441A-A95C-0BDD3FBA2203}"/>
              </a:ext>
            </a:extLst>
          </p:cNvPr>
          <p:cNvSpPr txBox="1"/>
          <p:nvPr/>
        </p:nvSpPr>
        <p:spPr>
          <a:xfrm>
            <a:off x="1115616" y="4092168"/>
            <a:ext cx="727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**PARA ACESSAR, COPIE E COLE O LINK EM SEU NAVEGADOR</a:t>
            </a:r>
          </a:p>
        </p:txBody>
      </p:sp>
    </p:spTree>
    <p:extLst>
      <p:ext uri="{BB962C8B-B14F-4D97-AF65-F5344CB8AC3E}">
        <p14:creationId xmlns:p14="http://schemas.microsoft.com/office/powerpoint/2010/main" val="314544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67536" y="22480"/>
            <a:ext cx="8079581" cy="1658198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Problemas mecânicos </a:t>
            </a:r>
            <a:r>
              <a:rPr lang="pt-BR" sz="4000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(Informações Externas)</a:t>
            </a:r>
          </a:p>
        </p:txBody>
      </p: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77AE957-472D-440C-A511-4B8826CFD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92"/>
          <a:stretch/>
        </p:blipFill>
        <p:spPr>
          <a:xfrm>
            <a:off x="946553" y="2123244"/>
            <a:ext cx="7272808" cy="4543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880575-EEAD-4CA6-B64C-60BB228DA9B4}"/>
              </a:ext>
            </a:extLst>
          </p:cNvPr>
          <p:cNvSpPr txBox="1"/>
          <p:nvPr/>
        </p:nvSpPr>
        <p:spPr>
          <a:xfrm>
            <a:off x="607318" y="1476073"/>
            <a:ext cx="795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latin typeface="Arial Narrow" panose="020B0606020202030204" pitchFamily="34" charset="0"/>
              </a:rPr>
              <a:t>Uma breve introdução de uma página, orientando os motoristas a realizar buscas por oficinas </a:t>
            </a:r>
          </a:p>
          <a:p>
            <a:pPr algn="ctr"/>
            <a:r>
              <a:rPr lang="pt-BR" sz="1600" b="1" dirty="0">
                <a:latin typeface="Arial Narrow" panose="020B0606020202030204" pitchFamily="34" charset="0"/>
              </a:rPr>
              <a:t>através da internet, seguindo assim a mesma lógica  de relacionamento do </a:t>
            </a:r>
            <a:r>
              <a:rPr lang="pt-BR" sz="1600" b="1" dirty="0" err="1">
                <a:latin typeface="Arial Narrow" panose="020B0606020202030204" pitchFamily="34" charset="0"/>
              </a:rPr>
              <a:t>MecApp</a:t>
            </a:r>
            <a:r>
              <a:rPr lang="pt-BR" sz="1600" b="1" dirty="0">
                <a:latin typeface="Arial Narrow" panose="020B06060202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03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539552" y="193874"/>
            <a:ext cx="8079581" cy="1658198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Problemas mecânicos </a:t>
            </a:r>
            <a:r>
              <a:rPr lang="pt-BR" sz="4000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(Informações Externas)</a:t>
            </a:r>
          </a:p>
        </p:txBody>
      </p:sp>
      <p:pic>
        <p:nvPicPr>
          <p:cNvPr id="18" name="Imagem 17" descr="Uma imagem contendo desenho&#10;&#10;Descrição gerada automaticamente">
            <a:extLst>
              <a:ext uri="{FF2B5EF4-FFF2-40B4-BE49-F238E27FC236}">
                <a16:creationId xmlns:a16="http://schemas.microsoft.com/office/drawing/2014/main" id="{8990E1EC-6CD9-4F39-8686-3022C3C3A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02" y="4202671"/>
            <a:ext cx="3903146" cy="1061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Imagem 2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FC7AFEF-D720-4E74-9A74-0ABEF51A0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373216"/>
            <a:ext cx="4008257" cy="1334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Imagem 25" descr="Uma imagem contendo desenho&#10;&#10;Descrição gerada automaticamente">
            <a:extLst>
              <a:ext uri="{FF2B5EF4-FFF2-40B4-BE49-F238E27FC236}">
                <a16:creationId xmlns:a16="http://schemas.microsoft.com/office/drawing/2014/main" id="{138E5371-F04E-49A5-B1EC-0F39E603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11" y="5439051"/>
            <a:ext cx="3962645" cy="1174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Imagem 2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0CE6CFA-2C46-4F2A-8408-EA54C2A611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8"/>
          <a:stretch/>
        </p:blipFill>
        <p:spPr>
          <a:xfrm>
            <a:off x="144558" y="4274679"/>
            <a:ext cx="4014436" cy="882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0933174-C00A-4211-B9E3-E86E74B31AE4}"/>
              </a:ext>
            </a:extLst>
          </p:cNvPr>
          <p:cNvSpPr/>
          <p:nvPr/>
        </p:nvSpPr>
        <p:spPr>
          <a:xfrm>
            <a:off x="611560" y="1772816"/>
            <a:ext cx="3096344" cy="81253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Relatos de pessoas utilizando as redes sociais em busca de </a:t>
            </a:r>
          </a:p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informações sobre oficinas</a:t>
            </a:r>
          </a:p>
          <a:p>
            <a:pPr algn="ctr"/>
            <a:endParaRPr lang="pt-BR" dirty="0"/>
          </a:p>
        </p:txBody>
      </p:sp>
      <p:pic>
        <p:nvPicPr>
          <p:cNvPr id="20" name="Imagem 1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83AFD27-3866-48F4-B0CA-D878096B6E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50" y="2730024"/>
            <a:ext cx="2897534" cy="1347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m 2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1CB44D0-C439-4D00-98E4-62F80C19C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39" y="2879973"/>
            <a:ext cx="3377681" cy="1197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tângulo: Cantos Arredondados 31">
            <a:extLst>
              <a:ext uri="{FF2B5EF4-FFF2-40B4-BE49-F238E27FC236}">
                <a16:creationId xmlns:a16="http://schemas.microsoft.com/office/drawing/2014/main" id="{E0933174-C00A-4211-B9E3-E86E74B31AE4}"/>
              </a:ext>
            </a:extLst>
          </p:cNvPr>
          <p:cNvSpPr/>
          <p:nvPr/>
        </p:nvSpPr>
        <p:spPr>
          <a:xfrm>
            <a:off x="5130850" y="1772816"/>
            <a:ext cx="2897534" cy="78208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Relato de um dono de </a:t>
            </a:r>
          </a:p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oficina buscando </a:t>
            </a:r>
          </a:p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visibilidade</a:t>
            </a:r>
          </a:p>
        </p:txBody>
      </p:sp>
    </p:spTree>
    <p:extLst>
      <p:ext uri="{BB962C8B-B14F-4D97-AF65-F5344CB8AC3E}">
        <p14:creationId xmlns:p14="http://schemas.microsoft.com/office/powerpoint/2010/main" val="378671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VALIDAÇÃO DA DOR </a:t>
            </a:r>
            <a:b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sz="3600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(159 entrevistados)</a:t>
            </a:r>
            <a:endParaRPr lang="pt-BR" dirty="0">
              <a:solidFill>
                <a:srgbClr val="5971B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119839"/>
              </p:ext>
            </p:extLst>
          </p:nvPr>
        </p:nvGraphicFramePr>
        <p:xfrm>
          <a:off x="251520" y="2276872"/>
          <a:ext cx="2880320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tângulo 2"/>
          <p:cNvSpPr/>
          <p:nvPr/>
        </p:nvSpPr>
        <p:spPr>
          <a:xfrm>
            <a:off x="539552" y="1916832"/>
            <a:ext cx="8188589" cy="4176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10.png" descr="C:\Users\Débora\AppData\Local\Microsoft\Windows\INetCache\Content.MSO\AD9C286.tmp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59632" y="2100778"/>
            <a:ext cx="6200730" cy="380857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1038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VALIDAÇÃO DA DOR </a:t>
            </a:r>
            <a:b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sz="3600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(159 entrevistados)</a:t>
            </a:r>
            <a:endParaRPr lang="pt-BR" dirty="0">
              <a:solidFill>
                <a:srgbClr val="5971B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119839"/>
              </p:ext>
            </p:extLst>
          </p:nvPr>
        </p:nvGraphicFramePr>
        <p:xfrm>
          <a:off x="251520" y="2276872"/>
          <a:ext cx="2880320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tângulo 2"/>
          <p:cNvSpPr/>
          <p:nvPr/>
        </p:nvSpPr>
        <p:spPr>
          <a:xfrm>
            <a:off x="467544" y="1916832"/>
            <a:ext cx="8188589" cy="4176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12.png" descr="C:\Users\Débora\AppData\Local\Microsoft\Windows\INetCache\Content.MSO\BCFCAC10.tmp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87624" y="2132856"/>
            <a:ext cx="6624736" cy="344482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389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VALIDAÇÃO DA DOR </a:t>
            </a:r>
            <a:b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sz="3600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(159 entrevistados)</a:t>
            </a:r>
            <a:endParaRPr lang="pt-BR" dirty="0">
              <a:solidFill>
                <a:srgbClr val="5971B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119839"/>
              </p:ext>
            </p:extLst>
          </p:nvPr>
        </p:nvGraphicFramePr>
        <p:xfrm>
          <a:off x="251520" y="2276872"/>
          <a:ext cx="2880320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tângulo 2"/>
          <p:cNvSpPr/>
          <p:nvPr/>
        </p:nvSpPr>
        <p:spPr>
          <a:xfrm>
            <a:off x="467544" y="1916832"/>
            <a:ext cx="8188589" cy="4176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13.png" descr="C:\Users\Débora\AppData\Local\Microsoft\Windows\INetCache\Content.MSO\B48AB25C.tmp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22960" y="1916832"/>
            <a:ext cx="6754758" cy="39401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0542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VALIDAÇÃO DA DOR </a:t>
            </a:r>
            <a:br>
              <a:rPr lang="pt-BR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sz="3600" dirty="0">
                <a:solidFill>
                  <a:srgbClr val="5971B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(159 entrevistados)</a:t>
            </a:r>
            <a:endParaRPr lang="pt-BR" dirty="0">
              <a:solidFill>
                <a:srgbClr val="5971B7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119839"/>
              </p:ext>
            </p:extLst>
          </p:nvPr>
        </p:nvGraphicFramePr>
        <p:xfrm>
          <a:off x="251520" y="2276872"/>
          <a:ext cx="2880320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tângulo 2"/>
          <p:cNvSpPr/>
          <p:nvPr/>
        </p:nvSpPr>
        <p:spPr>
          <a:xfrm>
            <a:off x="467544" y="1916832"/>
            <a:ext cx="8188589" cy="4176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15.png" descr="C:\Users\Débora\AppData\Local\Microsoft\Windows\INetCache\Content.MSO\B996D768.tmp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15616" y="2132856"/>
            <a:ext cx="6888163" cy="37029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4976785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2178</TotalTime>
  <Words>655</Words>
  <Application>Microsoft Office PowerPoint</Application>
  <PresentationFormat>Apresentação na tela (4:3)</PresentationFormat>
  <Paragraphs>101</Paragraphs>
  <Slides>31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Aharoni</vt:lpstr>
      <vt:lpstr>Arial</vt:lpstr>
      <vt:lpstr>Arial Narrow</vt:lpstr>
      <vt:lpstr>Calibri Light</vt:lpstr>
      <vt:lpstr>Wingdings</vt:lpstr>
      <vt:lpstr>Metropolitano</vt:lpstr>
      <vt:lpstr>Apresentação do PowerPoint</vt:lpstr>
      <vt:lpstr>Apresentação do PowerPoint</vt:lpstr>
      <vt:lpstr>PROBLEMAS MECÂNICOS</vt:lpstr>
      <vt:lpstr>Problemas mecânicos (Informações Externas)</vt:lpstr>
      <vt:lpstr>Problemas mecânicos (Informações Externas)</vt:lpstr>
      <vt:lpstr>VALIDAÇÃO DA DOR  (159 entrevistados)</vt:lpstr>
      <vt:lpstr>VALIDAÇÃO DA DOR  (159 entrevistados)</vt:lpstr>
      <vt:lpstr>VALIDAÇÃO DA DOR  (159 entrevistados)</vt:lpstr>
      <vt:lpstr>VALIDAÇÃO DA DOR  (159 entrevistados)</vt:lpstr>
      <vt:lpstr>VALIDAÇÃO DA DOR</vt:lpstr>
      <vt:lpstr>VALIDAÇÃO DA DOR</vt:lpstr>
      <vt:lpstr>VALIDAÇÃO DA DOR</vt:lpstr>
      <vt:lpstr>PROPOSTA DE VALOR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Barcelos Souza, L.</dc:creator>
  <cp:lastModifiedBy>Ester Rezende</cp:lastModifiedBy>
  <cp:revision>157</cp:revision>
  <dcterms:created xsi:type="dcterms:W3CDTF">2015-11-17T16:16:56Z</dcterms:created>
  <dcterms:modified xsi:type="dcterms:W3CDTF">2020-06-16T20:43:25Z</dcterms:modified>
</cp:coreProperties>
</file>